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314" r:id="rId5"/>
    <p:sldId id="329" r:id="rId6"/>
    <p:sldId id="334" r:id="rId7"/>
    <p:sldId id="343" r:id="rId8"/>
    <p:sldId id="339" r:id="rId9"/>
    <p:sldId id="348" r:id="rId10"/>
    <p:sldId id="344" r:id="rId11"/>
    <p:sldId id="374" r:id="rId12"/>
    <p:sldId id="347" r:id="rId13"/>
    <p:sldId id="346" r:id="rId14"/>
    <p:sldId id="341" r:id="rId15"/>
    <p:sldId id="322" r:id="rId16"/>
    <p:sldId id="349" r:id="rId17"/>
    <p:sldId id="338" r:id="rId18"/>
    <p:sldId id="328" r:id="rId19"/>
    <p:sldId id="350" r:id="rId20"/>
    <p:sldId id="323" r:id="rId21"/>
    <p:sldId id="351" r:id="rId22"/>
    <p:sldId id="325" r:id="rId23"/>
    <p:sldId id="352" r:id="rId24"/>
    <p:sldId id="353" r:id="rId25"/>
    <p:sldId id="354" r:id="rId26"/>
    <p:sldId id="356" r:id="rId27"/>
    <p:sldId id="357" r:id="rId28"/>
    <p:sldId id="358" r:id="rId29"/>
    <p:sldId id="355" r:id="rId30"/>
    <p:sldId id="342" r:id="rId31"/>
    <p:sldId id="359" r:id="rId32"/>
    <p:sldId id="360" r:id="rId33"/>
    <p:sldId id="361" r:id="rId34"/>
    <p:sldId id="362" r:id="rId35"/>
    <p:sldId id="363" r:id="rId36"/>
    <p:sldId id="365" r:id="rId37"/>
    <p:sldId id="367" r:id="rId38"/>
    <p:sldId id="366" r:id="rId39"/>
    <p:sldId id="368" r:id="rId40"/>
    <p:sldId id="369" r:id="rId41"/>
    <p:sldId id="370" r:id="rId42"/>
    <p:sldId id="371" r:id="rId43"/>
    <p:sldId id="372" r:id="rId44"/>
    <p:sldId id="373" r:id="rId45"/>
    <p:sldId id="33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16" userDrawn="1">
          <p15:clr>
            <a:srgbClr val="A4A3A4"/>
          </p15:clr>
        </p15:guide>
        <p15:guide id="2" orient="horz" pos="1008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DDFE"/>
    <a:srgbClr val="D4DDFE"/>
    <a:srgbClr val="D5DEFF"/>
    <a:srgbClr val="F6F7FF"/>
    <a:srgbClr val="DBDCE5"/>
    <a:srgbClr val="F0F1FB"/>
    <a:srgbClr val="DFE1F6"/>
    <a:srgbClr val="EEEFF5"/>
    <a:srgbClr val="DFE1EF"/>
    <a:srgbClr val="A9B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5394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>
        <p:guide orient="horz" pos="1416"/>
        <p:guide orient="horz" pos="1008"/>
        <p:guide pos="3840"/>
      </p:guideLst>
    </p:cSldViewPr>
  </p:slideViewPr>
  <p:outlineViewPr>
    <p:cViewPr>
      <p:scale>
        <a:sx n="33" d="100"/>
        <a:sy n="33" d="100"/>
      </p:scale>
      <p:origin x="0" y="-1036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32BE22-BCF5-218A-BCDB-9D6463B9A4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6C6B9B-3CD0-9D38-9EB7-8FC9403B85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62055-8DBD-6042-92AC-66DE479F90DE}" type="datetimeFigureOut">
              <a:rPr lang="en-US" smtClean="0"/>
              <a:t>8/21/2024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5B14E-D4D7-1E40-CD23-AE797C2368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5121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EE50A-AB77-49BE-9076-23C4C8D08BB2}" type="datetimeFigureOut">
              <a:rPr lang="en-US" smtClean="0"/>
              <a:t>8/21/2024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883-B744-4FDD-8623-D69A666500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4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10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08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5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6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998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5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23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4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0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945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974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>
            <a:off x="7717670" y="0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9D4FED77-2877-7D28-E27C-7BE9F5E73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85AC1-54EA-61EE-115B-C1910CC60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1" y="4775200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9382" y="1747860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3014" y="361075"/>
            <a:ext cx="2115351" cy="2115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01915" y="304690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385898" y="0"/>
            <a:ext cx="1574573" cy="3954463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5508" y="4240999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47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741680" y="0"/>
            <a:ext cx="2133966" cy="2133966"/>
            <a:chOff x="9654699" y="2229295"/>
            <a:chExt cx="2133966" cy="2133966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52884" r="34757"/>
          <a:stretch>
            <a:fillRect/>
          </a:stretch>
        </p:blipFill>
        <p:spPr>
          <a:xfrm flipH="1" flipV="1">
            <a:off x="0" y="3626779"/>
            <a:ext cx="4474331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E2A1C-A3CC-9D8B-DE44-FDE1132F7F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3C454DD-C924-8468-6944-AF53508C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2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t="16698" r="40000"/>
          <a:stretch>
            <a:fillRect/>
          </a:stretch>
        </p:blipFill>
        <p:spPr>
          <a:xfrm>
            <a:off x="8077200" y="0"/>
            <a:ext cx="4114800" cy="5712824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5683" y="944192"/>
            <a:ext cx="1291008" cy="129100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91187" y="2475185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E148B4D-CB0B-8B95-BA58-B33DE053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895145-43B3-C337-08C1-C009F83D8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86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7344" userDrawn="1">
          <p15:clr>
            <a:srgbClr val="FBAE40"/>
          </p15:clr>
        </p15:guide>
        <p15:guide id="7" orient="horz" pos="1416" userDrawn="1">
          <p15:clr>
            <a:srgbClr val="FBAE40"/>
          </p15:clr>
        </p15:guide>
        <p15:guide id="9" orient="horz" pos="384" userDrawn="1">
          <p15:clr>
            <a:srgbClr val="FBAE40"/>
          </p15:clr>
        </p15:guide>
        <p15:guide id="10" orient="horz" pos="374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1084203" y="4586286"/>
            <a:ext cx="1574573" cy="227171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816" y="2184400"/>
            <a:ext cx="2115351" cy="21153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835400" y="2185127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221564" y="218440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98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l="45028" b="78285"/>
          <a:stretch/>
        </p:blipFill>
        <p:spPr>
          <a:xfrm>
            <a:off x="0" y="5368807"/>
            <a:ext cx="3769950" cy="1489194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82467" y="5439854"/>
            <a:ext cx="1096391" cy="109639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16629" y="3758740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5D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09054" y="459137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0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008" userDrawn="1">
          <p15:clr>
            <a:srgbClr val="FBAE40"/>
          </p15:clr>
        </p15:guide>
        <p15:guide id="3" orient="horz" pos="1560" userDrawn="1">
          <p15:clr>
            <a:srgbClr val="FBAE40"/>
          </p15:clr>
        </p15:guide>
        <p15:guide id="4" pos="312" userDrawn="1">
          <p15:clr>
            <a:srgbClr val="FBAE40"/>
          </p15:clr>
        </p15:guide>
        <p15:guide id="5" pos="816" userDrawn="1">
          <p15:clr>
            <a:srgbClr val="FBAE40"/>
          </p15:clr>
        </p15:guide>
        <p15:guide id="6" pos="63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5" r:id="rId3"/>
    <p:sldLayoutId id="2147483683" r:id="rId4"/>
    <p:sldLayoutId id="2147483684" r:id="rId5"/>
    <p:sldLayoutId id="2147483685" r:id="rId6"/>
    <p:sldLayoutId id="2147483671" r:id="rId7"/>
    <p:sldLayoutId id="2147483679" r:id="rId8"/>
    <p:sldLayoutId id="2147483676" r:id="rId9"/>
    <p:sldLayoutId id="2147483669" r:id="rId10"/>
    <p:sldLayoutId id="2147483673" r:id="rId11"/>
    <p:sldLayoutId id="2147483682" r:id="rId12"/>
    <p:sldLayoutId id="2147483656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5" y="629469"/>
            <a:ext cx="8961120" cy="5599062"/>
          </a:xfrm>
        </p:spPr>
        <p:txBody>
          <a:bodyPr/>
          <a:lstStyle/>
          <a:p>
            <a:r>
              <a:rPr lang="en-US" dirty="0" smtClean="0"/>
              <a:t>Games</a:t>
            </a:r>
            <a:br>
              <a:rPr lang="en-US" dirty="0" smtClean="0"/>
            </a:br>
            <a:r>
              <a:rPr lang="en-US" dirty="0" smtClean="0"/>
              <a:t>Data Frame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0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9110" y="309465"/>
            <a:ext cx="8234450" cy="1989040"/>
          </a:xfrm>
        </p:spPr>
        <p:txBody>
          <a:bodyPr/>
          <a:lstStyle/>
          <a:p>
            <a:r>
              <a:rPr lang="en-US" sz="3000" dirty="0" smtClean="0"/>
              <a:t>Using Functions like mode, </a:t>
            </a:r>
            <a:r>
              <a:rPr lang="en-US" sz="3000" dirty="0" err="1" smtClean="0"/>
              <a:t>value_count</a:t>
            </a:r>
            <a:r>
              <a:rPr lang="en-US" sz="3000" dirty="0" smtClean="0"/>
              <a:t>, </a:t>
            </a:r>
            <a:r>
              <a:rPr lang="en-US" sz="3000" dirty="0" err="1" smtClean="0"/>
              <a:t>etc</a:t>
            </a:r>
            <a:r>
              <a:rPr lang="en-US" sz="3000" dirty="0" smtClean="0"/>
              <a:t> to understand more about the data their data type is Object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23"/>
          <a:stretch/>
        </p:blipFill>
        <p:spPr>
          <a:xfrm>
            <a:off x="265439" y="2497584"/>
            <a:ext cx="3392161" cy="4189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13"/>
          <a:stretch/>
        </p:blipFill>
        <p:spPr>
          <a:xfrm>
            <a:off x="3996092" y="2497584"/>
            <a:ext cx="4158252" cy="4130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449" r="52463" b="26139"/>
          <a:stretch/>
        </p:blipFill>
        <p:spPr>
          <a:xfrm>
            <a:off x="8492836" y="2497584"/>
            <a:ext cx="3477492" cy="411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5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B1ED-4D78-65EC-0579-DA9E41D7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1" y="715658"/>
            <a:ext cx="7847906" cy="1198180"/>
          </a:xfrm>
        </p:spPr>
        <p:txBody>
          <a:bodyPr anchor="b"/>
          <a:lstStyle/>
          <a:p>
            <a:r>
              <a:rPr lang="en-US" dirty="0" smtClean="0"/>
              <a:t>Handling the Data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1EAA32-913D-25AC-CC36-C39DAE7FE6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329" y="2867892"/>
            <a:ext cx="6616238" cy="1068829"/>
          </a:xfrm>
        </p:spPr>
        <p:txBody>
          <a:bodyPr/>
          <a:lstStyle/>
          <a:p>
            <a:r>
              <a:rPr lang="en-US" dirty="0" smtClean="0"/>
              <a:t>Improve and correct the wrong Data Types and handling the NAN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Placeholder 10" descr="A person giving a thumbs up">
            <a:extLst>
              <a:ext uri="{FF2B5EF4-FFF2-40B4-BE49-F238E27FC236}">
                <a16:creationId xmlns:a16="http://schemas.microsoft.com/office/drawing/2014/main" id="{21652B53-B253-E648-F33E-78767A29B6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3" r="23"/>
          <a:stretch/>
        </p:blipFill>
        <p:spPr>
          <a:xfrm>
            <a:off x="8091187" y="2475185"/>
            <a:ext cx="3456590" cy="3456590"/>
          </a:xfrm>
        </p:spPr>
      </p:pic>
    </p:spTree>
    <p:extLst>
      <p:ext uri="{BB962C8B-B14F-4D97-AF65-F5344CB8AC3E}">
        <p14:creationId xmlns:p14="http://schemas.microsoft.com/office/powerpoint/2010/main" val="86631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348845-3852-D4E6-EF42-8024EAC0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788052"/>
            <a:ext cx="8180412" cy="1828800"/>
          </a:xfrm>
        </p:spPr>
        <p:txBody>
          <a:bodyPr/>
          <a:lstStyle/>
          <a:p>
            <a:r>
              <a:rPr lang="en-US" dirty="0" smtClean="0"/>
              <a:t>Handling The Data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AE87B-E37F-614C-6EE5-D03C01018C9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7332512" y="3568158"/>
            <a:ext cx="4859488" cy="1571878"/>
          </a:xfrm>
        </p:spPr>
        <p:txBody>
          <a:bodyPr/>
          <a:lstStyle/>
          <a:p>
            <a:r>
              <a:rPr lang="en-US" sz="2500" dirty="0" smtClean="0"/>
              <a:t>This code is changing every nan with the value zeros ‘0’ In the Column named year and changing its data type to </a:t>
            </a:r>
            <a:r>
              <a:rPr lang="en-US" sz="2500" dirty="0" err="1" smtClean="0"/>
              <a:t>int</a:t>
            </a:r>
            <a:r>
              <a:rPr lang="en-US" sz="2500" dirty="0" smtClean="0"/>
              <a:t> instead of float </a:t>
            </a:r>
            <a:endParaRPr lang="en-US" sz="25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2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63" r="32608"/>
          <a:stretch/>
        </p:blipFill>
        <p:spPr>
          <a:xfrm>
            <a:off x="176508" y="2549235"/>
            <a:ext cx="6917020" cy="3532909"/>
          </a:xfrm>
        </p:spPr>
      </p:pic>
    </p:spTree>
    <p:extLst>
      <p:ext uri="{BB962C8B-B14F-4D97-AF65-F5344CB8AC3E}">
        <p14:creationId xmlns:p14="http://schemas.microsoft.com/office/powerpoint/2010/main" val="359155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539" y="454968"/>
            <a:ext cx="8180412" cy="1828800"/>
          </a:xfrm>
        </p:spPr>
        <p:txBody>
          <a:bodyPr/>
          <a:lstStyle/>
          <a:p>
            <a:r>
              <a:rPr lang="en-US" sz="3500" dirty="0" smtClean="0"/>
              <a:t>This code is function is to drop the column name Rank because its useless to us in analyzing </a:t>
            </a:r>
            <a:r>
              <a:rPr lang="en-US" sz="3500" dirty="0" err="1" smtClean="0"/>
              <a:t>theData</a:t>
            </a:r>
            <a:r>
              <a:rPr lang="en-US" sz="3500" dirty="0" smtClean="0"/>
              <a:t> </a:t>
            </a:r>
            <a:endParaRPr lang="en-US" sz="35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79" y="2564710"/>
            <a:ext cx="11377612" cy="4168599"/>
          </a:xfrm>
        </p:spPr>
      </p:pic>
    </p:spTree>
    <p:extLst>
      <p:ext uri="{BB962C8B-B14F-4D97-AF65-F5344CB8AC3E}">
        <p14:creationId xmlns:p14="http://schemas.microsoft.com/office/powerpoint/2010/main" val="420051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462D7-27D2-94DC-1264-B79226686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05155"/>
            <a:ext cx="10571734" cy="1160145"/>
          </a:xfrm>
        </p:spPr>
        <p:txBody>
          <a:bodyPr/>
          <a:lstStyle/>
          <a:p>
            <a:r>
              <a:rPr lang="en-US" dirty="0" smtClean="0"/>
              <a:t>Navigating to </a:t>
            </a:r>
            <a:r>
              <a:rPr lang="en-US" dirty="0"/>
              <a:t>Q&amp;A sessions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C3713D-C8FF-8E7B-458C-CB927BAA99BD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3835400" y="2185127"/>
            <a:ext cx="2736849" cy="4067717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61A2D1D-0937-D2AC-EE47-05940DD770E0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221564" y="2184400"/>
            <a:ext cx="4156619" cy="4046290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</p:spTree>
    <p:extLst>
      <p:ext uri="{BB962C8B-B14F-4D97-AF65-F5344CB8AC3E}">
        <p14:creationId xmlns:p14="http://schemas.microsoft.com/office/powerpoint/2010/main" val="413025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4DB8A-F6D0-FE86-2F30-5BB5576A593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673927" y="3657599"/>
            <a:ext cx="6275387" cy="1921329"/>
          </a:xfrm>
        </p:spPr>
        <p:txBody>
          <a:bodyPr/>
          <a:lstStyle/>
          <a:p>
            <a:r>
              <a:rPr lang="en-US" sz="2500" dirty="0" smtClean="0"/>
              <a:t>This code show to us the most profitable game compared to all game in this DF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572"/>
          <a:stretch/>
        </p:blipFill>
        <p:spPr>
          <a:xfrm>
            <a:off x="589511" y="539670"/>
            <a:ext cx="10973751" cy="926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44"/>
          <a:stretch/>
        </p:blipFill>
        <p:spPr>
          <a:xfrm>
            <a:off x="589511" y="1573306"/>
            <a:ext cx="10973751" cy="158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9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61" y="1748347"/>
            <a:ext cx="10988992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5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6" y="244480"/>
            <a:ext cx="11097491" cy="626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2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the result of the </a:t>
            </a:r>
            <a:r>
              <a:rPr lang="en-US" dirty="0" smtClean="0"/>
              <a:t>second Question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2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318"/>
          <a:stretch/>
        </p:blipFill>
        <p:spPr>
          <a:xfrm>
            <a:off x="1036908" y="3297383"/>
            <a:ext cx="10282256" cy="1061933"/>
          </a:xfrm>
        </p:spPr>
      </p:pic>
    </p:spTree>
    <p:extLst>
      <p:ext uri="{BB962C8B-B14F-4D97-AF65-F5344CB8AC3E}">
        <p14:creationId xmlns:p14="http://schemas.microsoft.com/office/powerpoint/2010/main" val="156348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b="46853"/>
          <a:stretch/>
        </p:blipFill>
        <p:spPr>
          <a:xfrm>
            <a:off x="153699" y="303265"/>
            <a:ext cx="11747356" cy="29240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8279"/>
          <a:stretch/>
        </p:blipFill>
        <p:spPr>
          <a:xfrm>
            <a:off x="153699" y="3509681"/>
            <a:ext cx="11747356" cy="229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0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90" y="1455690"/>
            <a:ext cx="6400800" cy="18288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1185" y="2774786"/>
            <a:ext cx="6400800" cy="325755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 smtClean="0"/>
              <a:t>Understanding the data</a:t>
            </a:r>
            <a:endParaRPr lang="en-US" dirty="0"/>
          </a:p>
          <a:p>
            <a:r>
              <a:rPr lang="en-US" dirty="0" smtClean="0"/>
              <a:t>Handling the data</a:t>
            </a:r>
            <a:endParaRPr lang="en-US" dirty="0"/>
          </a:p>
          <a:p>
            <a:r>
              <a:rPr lang="en-US" dirty="0" smtClean="0"/>
              <a:t>Analyzing the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05" y="1896035"/>
            <a:ext cx="9574481" cy="377759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1184" y="621972"/>
            <a:ext cx="8305921" cy="789969"/>
          </a:xfrm>
        </p:spPr>
        <p:txBody>
          <a:bodyPr/>
          <a:lstStyle/>
          <a:p>
            <a:r>
              <a:rPr lang="en-US" dirty="0" smtClean="0"/>
              <a:t>This is the result of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38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85" y="1752808"/>
            <a:ext cx="8373156" cy="4846336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11184" y="621972"/>
            <a:ext cx="9664075" cy="789969"/>
          </a:xfrm>
        </p:spPr>
        <p:txBody>
          <a:bodyPr/>
          <a:lstStyle/>
          <a:p>
            <a:r>
              <a:rPr lang="en-US" dirty="0" smtClean="0"/>
              <a:t>But it will be better to do a chart to analyze the data easier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0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76" y="564776"/>
            <a:ext cx="6418609" cy="1885996"/>
          </a:xfrm>
        </p:spPr>
        <p:txBody>
          <a:bodyPr/>
          <a:lstStyle/>
          <a:p>
            <a:r>
              <a:rPr lang="en-US" dirty="0" smtClean="0"/>
              <a:t>The Bar Chart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10" y="1299322"/>
            <a:ext cx="9893472" cy="504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4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39"/>
          <a:stretch/>
        </p:blipFill>
        <p:spPr>
          <a:xfrm>
            <a:off x="147918" y="723996"/>
            <a:ext cx="11887200" cy="15754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7" b="9323"/>
          <a:stretch/>
        </p:blipFill>
        <p:spPr>
          <a:xfrm>
            <a:off x="147918" y="2447365"/>
            <a:ext cx="11887200" cy="2985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60"/>
          <a:stretch/>
        </p:blipFill>
        <p:spPr>
          <a:xfrm>
            <a:off x="147918" y="5459506"/>
            <a:ext cx="11887200" cy="4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222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82"/>
          <a:stretch/>
        </p:blipFill>
        <p:spPr>
          <a:xfrm>
            <a:off x="0" y="85097"/>
            <a:ext cx="12192000" cy="1152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24" y="5885537"/>
            <a:ext cx="9502964" cy="3581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0"/>
          <a:stretch/>
        </p:blipFill>
        <p:spPr>
          <a:xfrm>
            <a:off x="0" y="1612494"/>
            <a:ext cx="12192000" cy="40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8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253"/>
          <a:stretch/>
        </p:blipFill>
        <p:spPr>
          <a:xfrm>
            <a:off x="0" y="336176"/>
            <a:ext cx="12192000" cy="18061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86" b="9382"/>
          <a:stretch/>
        </p:blipFill>
        <p:spPr>
          <a:xfrm>
            <a:off x="0" y="2390503"/>
            <a:ext cx="12192000" cy="2795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50"/>
          <a:stretch/>
        </p:blipFill>
        <p:spPr>
          <a:xfrm>
            <a:off x="0" y="5225142"/>
            <a:ext cx="12192000" cy="46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3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08"/>
          <a:stretch/>
        </p:blipFill>
        <p:spPr>
          <a:xfrm>
            <a:off x="0" y="426976"/>
            <a:ext cx="12192000" cy="1205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0" r="25214" b="35508"/>
          <a:stretch/>
        </p:blipFill>
        <p:spPr>
          <a:xfrm>
            <a:off x="1175657" y="1789612"/>
            <a:ext cx="9117874" cy="27040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" t="64492" r="45036" b="1120"/>
          <a:stretch/>
        </p:blipFill>
        <p:spPr>
          <a:xfrm>
            <a:off x="2299062" y="4611190"/>
            <a:ext cx="6439989" cy="206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4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03" y="1150983"/>
            <a:ext cx="11277986" cy="5653229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 txBox="1">
            <a:spLocks/>
          </p:cNvSpPr>
          <p:nvPr/>
        </p:nvSpPr>
        <p:spPr>
          <a:xfrm>
            <a:off x="501903" y="0"/>
            <a:ext cx="10914650" cy="100261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 smtClean="0"/>
              <a:t>Let’s write a code to preview the result in Bar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95" y="1640541"/>
            <a:ext cx="11799129" cy="5047690"/>
          </a:xfrm>
          <a:prstGeom prst="rect">
            <a:avLst/>
          </a:prstGeom>
        </p:spPr>
      </p:pic>
      <p:sp>
        <p:nvSpPr>
          <p:cNvPr id="5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 txBox="1">
            <a:spLocks/>
          </p:cNvSpPr>
          <p:nvPr/>
        </p:nvSpPr>
        <p:spPr>
          <a:xfrm>
            <a:off x="510139" y="470647"/>
            <a:ext cx="11197040" cy="753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500" dirty="0" smtClean="0"/>
              <a:t>This is a chart represent the average profit by the top publisher from selling games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17332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2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328" y="356497"/>
            <a:ext cx="8731253" cy="17143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50" y="2194156"/>
            <a:ext cx="10988632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8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221" y="2673928"/>
            <a:ext cx="6400800" cy="2549236"/>
          </a:xfrm>
        </p:spPr>
        <p:txBody>
          <a:bodyPr anchor="ctr"/>
          <a:lstStyle/>
          <a:p>
            <a:r>
              <a:rPr lang="en-US" sz="3000" dirty="0" smtClean="0"/>
              <a:t>Today we will analyze together Games Data to understand the data and understand what does the market needs</a:t>
            </a:r>
            <a:endParaRPr lang="en-US" sz="3000" dirty="0"/>
          </a:p>
        </p:txBody>
      </p:sp>
      <p:pic>
        <p:nvPicPr>
          <p:cNvPr id="12" name="Picture Placeholder 11" descr="Smiling woman waving at camera">
            <a:extLst>
              <a:ext uri="{FF2B5EF4-FFF2-40B4-BE49-F238E27FC236}">
                <a16:creationId xmlns:a16="http://schemas.microsoft.com/office/drawing/2014/main" id="{305341A4-1B00-C8F4-5862-79A826C7502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682" r="16682"/>
          <a:stretch/>
        </p:blipFill>
        <p:spPr>
          <a:xfrm>
            <a:off x="7401915" y="3046905"/>
            <a:ext cx="3456590" cy="3456590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 txBox="1">
            <a:spLocks/>
          </p:cNvSpPr>
          <p:nvPr/>
        </p:nvSpPr>
        <p:spPr>
          <a:xfrm>
            <a:off x="963585" y="979707"/>
            <a:ext cx="6400800" cy="19158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240581"/>
            <a:ext cx="9184340" cy="63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3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 txBox="1">
            <a:spLocks/>
          </p:cNvSpPr>
          <p:nvPr/>
        </p:nvSpPr>
        <p:spPr>
          <a:xfrm>
            <a:off x="353568" y="134471"/>
            <a:ext cx="11197040" cy="753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500" dirty="0" smtClean="0"/>
              <a:t>This is a chart represent the average profit of the top Genres Globally</a:t>
            </a:r>
            <a:endParaRPr lang="en-US" sz="3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" y="1232085"/>
            <a:ext cx="11472813" cy="524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 txBox="1">
            <a:spLocks/>
          </p:cNvSpPr>
          <p:nvPr/>
        </p:nvSpPr>
        <p:spPr>
          <a:xfrm>
            <a:off x="353568" y="201706"/>
            <a:ext cx="11197040" cy="75303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500" dirty="0" smtClean="0"/>
              <a:t>This is a chart represent the average profit of the top Platforms Globally</a:t>
            </a:r>
            <a:endParaRPr lang="en-US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7" y="1258980"/>
            <a:ext cx="11472813" cy="515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0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105235"/>
            <a:ext cx="11308976" cy="1414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1615989"/>
            <a:ext cx="11308976" cy="497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6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930178" y="3790216"/>
            <a:ext cx="7599718" cy="1493781"/>
          </a:xfrm>
        </p:spPr>
        <p:txBody>
          <a:bodyPr/>
          <a:lstStyle/>
          <a:p>
            <a:r>
              <a:rPr lang="en-US" dirty="0" smtClean="0"/>
              <a:t>This is the result of the code why don’t we preview the data in chart to understand it better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3" y="543865"/>
            <a:ext cx="8760829" cy="253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8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5" y="966651"/>
            <a:ext cx="11505065" cy="5597082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 txBox="1">
            <a:spLocks/>
          </p:cNvSpPr>
          <p:nvPr/>
        </p:nvSpPr>
        <p:spPr>
          <a:xfrm>
            <a:off x="325625" y="236521"/>
            <a:ext cx="8468823" cy="62562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 smtClean="0"/>
              <a:t>Let’s draw a chart shall we!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62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6" y="598165"/>
            <a:ext cx="11241382" cy="573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612"/>
          <a:stretch/>
        </p:blipFill>
        <p:spPr>
          <a:xfrm>
            <a:off x="306570" y="184495"/>
            <a:ext cx="11731262" cy="886659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85" y="5728447"/>
            <a:ext cx="9341344" cy="1002612"/>
          </a:xfrm>
        </p:spPr>
        <p:txBody>
          <a:bodyPr/>
          <a:lstStyle/>
          <a:p>
            <a:r>
              <a:rPr lang="en-US" sz="3000" dirty="0" smtClean="0"/>
              <a:t>Let’s Draw a chart to represent the data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2" b="42085"/>
          <a:stretch/>
        </p:blipFill>
        <p:spPr>
          <a:xfrm>
            <a:off x="306570" y="1240971"/>
            <a:ext cx="11731262" cy="2116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91" r="74107"/>
          <a:stretch/>
        </p:blipFill>
        <p:spPr>
          <a:xfrm>
            <a:off x="2873830" y="3683726"/>
            <a:ext cx="5473336" cy="23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22" y="121026"/>
            <a:ext cx="9260771" cy="2400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22" y="2676296"/>
            <a:ext cx="11094383" cy="383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89"/>
          <a:stretch/>
        </p:blipFill>
        <p:spPr>
          <a:xfrm>
            <a:off x="161365" y="161364"/>
            <a:ext cx="11860306" cy="1171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2" y="4687562"/>
            <a:ext cx="6981949" cy="1920406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0926" y="5605356"/>
            <a:ext cx="5239992" cy="1002612"/>
          </a:xfrm>
        </p:spPr>
        <p:txBody>
          <a:bodyPr/>
          <a:lstStyle/>
          <a:p>
            <a:r>
              <a:rPr lang="en-US" dirty="0" smtClean="0"/>
              <a:t>Chart?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28"/>
          <a:stretch/>
        </p:blipFill>
        <p:spPr>
          <a:xfrm>
            <a:off x="161365" y="1423851"/>
            <a:ext cx="11860306" cy="30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5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244" y="174811"/>
            <a:ext cx="6423333" cy="2570707"/>
          </a:xfrm>
        </p:spPr>
        <p:txBody>
          <a:bodyPr anchor="b"/>
          <a:lstStyle/>
          <a:p>
            <a:r>
              <a:rPr lang="en-US" dirty="0" smtClean="0"/>
              <a:t>First Step</a:t>
            </a:r>
            <a:br>
              <a:rPr lang="en-US" dirty="0" smtClean="0"/>
            </a:br>
            <a:r>
              <a:rPr lang="en-US" dirty="0" smtClean="0"/>
              <a:t>  Understanding</a:t>
            </a:r>
            <a:br>
              <a:rPr lang="en-US" dirty="0" smtClean="0"/>
            </a:br>
            <a:r>
              <a:rPr lang="en-US" dirty="0" smtClean="0"/>
              <a:t>    the 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6450F-A8E5-8B7F-1C54-79C0810102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5029" y="2875817"/>
            <a:ext cx="7599718" cy="759372"/>
          </a:xfrm>
        </p:spPr>
        <p:txBody>
          <a:bodyPr/>
          <a:lstStyle/>
          <a:p>
            <a:r>
              <a:rPr lang="en-US" dirty="0" smtClean="0"/>
              <a:t>To understand the data we have to import some modules to help us analyzing the data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18"/>
          <a:stretch/>
        </p:blipFill>
        <p:spPr>
          <a:xfrm>
            <a:off x="988155" y="4132730"/>
            <a:ext cx="7732030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7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0726"/>
            <a:ext cx="11551024" cy="2396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41" y="2549899"/>
            <a:ext cx="11551024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5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13445"/>
            <a:ext cx="11053483" cy="1371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" y="1504918"/>
            <a:ext cx="11672047" cy="5392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99" y="3043646"/>
            <a:ext cx="9046081" cy="16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2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CE595D9-27F3-FE1C-9A37-0F9F790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644" y="2985247"/>
            <a:ext cx="5239992" cy="100261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A4869-4108-EB15-4EB0-B65C291C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185" y="4256800"/>
            <a:ext cx="7000972" cy="1709423"/>
          </a:xfrm>
        </p:spPr>
        <p:txBody>
          <a:bodyPr/>
          <a:lstStyle/>
          <a:p>
            <a:r>
              <a:rPr lang="en-US" dirty="0" smtClean="0"/>
              <a:t>Mostafa </a:t>
            </a:r>
            <a:r>
              <a:rPr lang="en-US" dirty="0" err="1" smtClean="0"/>
              <a:t>Saad</a:t>
            </a:r>
            <a:r>
              <a:rPr lang="en-US" dirty="0" smtClean="0"/>
              <a:t> Mostafa</a:t>
            </a:r>
          </a:p>
          <a:p>
            <a:r>
              <a:rPr lang="en-US" dirty="0"/>
              <a:t>https://</a:t>
            </a:r>
            <a:r>
              <a:rPr lang="en-US" dirty="0" smtClean="0"/>
              <a:t>github.com/mostafa-s-mostafa</a:t>
            </a:r>
            <a:endParaRPr lang="en-US" dirty="0"/>
          </a:p>
          <a:p>
            <a:r>
              <a:rPr lang="en-US" dirty="0"/>
              <a:t>https://www.linkedin.com/in/mostafa-saad-7a6b8a30b?utm_source=share&amp;utm_campaign=share_via&amp;utm_content=profile&amp;utm_medium=ios_app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smtClean="0"/>
              <a:t>github.com/mostafa-s-mostafa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28E5B-47A0-EF94-A53D-6FDB74C9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621972"/>
            <a:ext cx="6400800" cy="1828800"/>
          </a:xfrm>
        </p:spPr>
        <p:txBody>
          <a:bodyPr/>
          <a:lstStyle/>
          <a:p>
            <a:r>
              <a:rPr lang="en-US" dirty="0" smtClean="0"/>
              <a:t>First Step we need to read the CSV using pandas and save it in DF Variable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2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3" y="2909456"/>
            <a:ext cx="10784034" cy="3602182"/>
          </a:xfrm>
        </p:spPr>
      </p:pic>
    </p:spTree>
    <p:extLst>
      <p:ext uri="{BB962C8B-B14F-4D97-AF65-F5344CB8AC3E}">
        <p14:creationId xmlns:p14="http://schemas.microsoft.com/office/powerpoint/2010/main" val="46583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893127" y="186740"/>
            <a:ext cx="7758546" cy="1828800"/>
          </a:xfrm>
        </p:spPr>
        <p:txBody>
          <a:bodyPr/>
          <a:lstStyle/>
          <a:p>
            <a:pPr algn="ctr"/>
            <a:r>
              <a:rPr lang="en-US" dirty="0" smtClean="0"/>
              <a:t>Now we will start</a:t>
            </a:r>
            <a:br>
              <a:rPr lang="en-US" dirty="0" smtClean="0"/>
            </a:br>
            <a:r>
              <a:rPr lang="en-US" dirty="0" smtClean="0"/>
              <a:t>Understanding to the Data</a:t>
            </a:r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43345" y="2284287"/>
            <a:ext cx="11540837" cy="3509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2000" dirty="0" smtClean="0"/>
              <a:t>So first we need to Read the columns names to under stand what these data Contain</a:t>
            </a:r>
            <a:endParaRPr lang="en-US" sz="2000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quarter" idx="2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4"/>
          <a:stretch/>
        </p:blipFill>
        <p:spPr>
          <a:xfrm>
            <a:off x="443345" y="3172690"/>
            <a:ext cx="11364694" cy="1427019"/>
          </a:xfrm>
        </p:spPr>
      </p:pic>
    </p:spTree>
    <p:extLst>
      <p:ext uri="{BB962C8B-B14F-4D97-AF65-F5344CB8AC3E}">
        <p14:creationId xmlns:p14="http://schemas.microsoft.com/office/powerpoint/2010/main" val="257446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2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09" b="-231"/>
          <a:stretch/>
        </p:blipFill>
        <p:spPr>
          <a:xfrm>
            <a:off x="4017817" y="711457"/>
            <a:ext cx="5846618" cy="11417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39" y="2302912"/>
            <a:ext cx="9656618" cy="3978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3776" y="6380102"/>
            <a:ext cx="11540837" cy="35090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2000" dirty="0" smtClean="0"/>
              <a:t>This code show </a:t>
            </a:r>
            <a:r>
              <a:rPr lang="en-US" sz="2000" dirty="0" smtClean="0"/>
              <a:t>information </a:t>
            </a:r>
            <a:r>
              <a:rPr lang="en-US" sz="2000" dirty="0" smtClean="0"/>
              <a:t>and the types every column of the Data Frame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087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65" y="465448"/>
            <a:ext cx="11205882" cy="38473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400124" y="5029200"/>
            <a:ext cx="8097982" cy="1828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7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3500" dirty="0" smtClean="0"/>
              <a:t>This code show all the </a:t>
            </a:r>
            <a:r>
              <a:rPr lang="en-US" sz="3500" dirty="0" err="1" smtClean="0"/>
              <a:t>agg</a:t>
            </a:r>
            <a:r>
              <a:rPr lang="en-US" sz="3500" dirty="0" smtClean="0"/>
              <a:t> functions for every numeric column which helps us understanding Numeric columns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02127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87597" y="3564183"/>
            <a:ext cx="6490854" cy="2761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sz="2800" dirty="0" smtClean="0"/>
              <a:t>the code is generating descriptive statistics specifically for </a:t>
            </a:r>
            <a:r>
              <a:rPr lang="en-US" sz="2800" dirty="0"/>
              <a:t>non-numeric columns (like names, platforms, genres, and publishers).</a:t>
            </a:r>
            <a:endParaRPr kumimoji="0" lang="en-US" altLang="en-US" sz="2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74"/>
          <a:stretch/>
        </p:blipFill>
        <p:spPr>
          <a:xfrm>
            <a:off x="3261046" y="184999"/>
            <a:ext cx="8814005" cy="34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8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Custom">
  <a:themeElements>
    <a:clrScheme name="Training-presentation">
      <a:dk1>
        <a:srgbClr val="000000"/>
      </a:dk1>
      <a:lt1>
        <a:srgbClr val="FFFFFF"/>
      </a:lt1>
      <a:dk2>
        <a:srgbClr val="112CC1"/>
      </a:dk2>
      <a:lt2>
        <a:srgbClr val="E7E6E6"/>
      </a:lt2>
      <a:accent1>
        <a:srgbClr val="FF7128"/>
      </a:accent1>
      <a:accent2>
        <a:srgbClr val="FF2828"/>
      </a:accent2>
      <a:accent3>
        <a:srgbClr val="2849FD"/>
      </a:accent3>
      <a:accent4>
        <a:srgbClr val="D3DDFE"/>
      </a:accent4>
      <a:accent5>
        <a:srgbClr val="FBFF22"/>
      </a:accent5>
      <a:accent6>
        <a:srgbClr val="D90000"/>
      </a:accent6>
      <a:hlink>
        <a:srgbClr val="0563C1"/>
      </a:hlink>
      <a:folHlink>
        <a:srgbClr val="954F72"/>
      </a:folHlink>
    </a:clrScheme>
    <a:fontScheme name="Custom 1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3460604_win32_SL_V10" id="{99B34821-6204-44CE-8DD7-2088F7B07FF3}" vid="{E244DE33-B49D-4797-B149-ADA6E5DF59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81F5C2-3514-4A07-8A5F-801AC1F704E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CF14FD5-A096-4D90-927F-14121C0402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458E52-C9AB-45CD-90E2-A592FBC3F2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684</TotalTime>
  <Words>428</Words>
  <Application>Microsoft Office PowerPoint</Application>
  <PresentationFormat>Widescreen</PresentationFormat>
  <Paragraphs>62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Arial Black</vt:lpstr>
      <vt:lpstr>Calibri</vt:lpstr>
      <vt:lpstr>Custom</vt:lpstr>
      <vt:lpstr>Games Data Frame presentation</vt:lpstr>
      <vt:lpstr>Agenda</vt:lpstr>
      <vt:lpstr>Today we will analyze together Games Data to understand the data and understand what does the market needs</vt:lpstr>
      <vt:lpstr>First Step   Understanding     the data</vt:lpstr>
      <vt:lpstr>First Step we need to read the CSV using pandas and save it in DF Variable</vt:lpstr>
      <vt:lpstr>Now we will start Understanding to the Data</vt:lpstr>
      <vt:lpstr>PowerPoint Presentation</vt:lpstr>
      <vt:lpstr>PowerPoint Presentation</vt:lpstr>
      <vt:lpstr>the code is generating descriptive statistics specifically for non-numeric columns (like names, platforms, genres, and publishers).</vt:lpstr>
      <vt:lpstr>Using Functions like mode, value_count, etc to understand more about the data their data type is Object</vt:lpstr>
      <vt:lpstr>Handling the Data</vt:lpstr>
      <vt:lpstr>Handling The Data</vt:lpstr>
      <vt:lpstr>This code is function is to drop the column name Rank because its useless to us in analyzing theData </vt:lpstr>
      <vt:lpstr>Navigating to Q&amp;A sessions</vt:lpstr>
      <vt:lpstr>PowerPoint Presentation</vt:lpstr>
      <vt:lpstr>PowerPoint Presentation</vt:lpstr>
      <vt:lpstr>PowerPoint Presentation</vt:lpstr>
      <vt:lpstr>This is the result of the second Question </vt:lpstr>
      <vt:lpstr>PowerPoint Presentation</vt:lpstr>
      <vt:lpstr>This is the result of code</vt:lpstr>
      <vt:lpstr>But it will be better to do a chart to analyze the data easier</vt:lpstr>
      <vt:lpstr>The Bar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Draw a chart to represent the data</vt:lpstr>
      <vt:lpstr>PowerPoint Presentation</vt:lpstr>
      <vt:lpstr>Chart?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teto star</dc:creator>
  <cp:lastModifiedBy>teto star</cp:lastModifiedBy>
  <cp:revision>27</cp:revision>
  <dcterms:created xsi:type="dcterms:W3CDTF">2024-01-03T23:14:54Z</dcterms:created>
  <dcterms:modified xsi:type="dcterms:W3CDTF">2024-08-21T09:03:19Z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